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1" r:id="rId4"/>
  </p:sldMasterIdLst>
  <p:notesMasterIdLst>
    <p:notesMasterId r:id="rId9"/>
  </p:notesMasterIdLst>
  <p:handoutMasterIdLst>
    <p:handoutMasterId r:id="rId10"/>
  </p:handoutMasterIdLst>
  <p:sldIdLst>
    <p:sldId id="259" r:id="rId5"/>
    <p:sldId id="256" r:id="rId6"/>
    <p:sldId id="260" r:id="rId7"/>
    <p:sldId id="261" r:id="rId8"/>
  </p:sldIdLst>
  <p:sldSz cx="6858000" cy="9906000" type="A4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5"/>
    <a:srgbClr val="FFFFCC"/>
    <a:srgbClr val="FFFF65"/>
    <a:srgbClr val="C00000"/>
    <a:srgbClr val="9B9B9A"/>
    <a:srgbClr val="7030A0"/>
    <a:srgbClr val="E66CAC"/>
    <a:srgbClr val="CE237C"/>
    <a:srgbClr val="00717D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2596BC-868D-4023-9D5F-C257C31C9FBA}" v="1" dt="2025-01-30T14:09:57.837"/>
    <p1510:client id="{EC91E9E1-82F3-6D9B-AD6A-806D0B322995}" v="26" dt="2025-01-30T10:05:51.956"/>
  </p1510:revLst>
</p1510:revInfo>
</file>

<file path=ppt/tableStyles.xml><?xml version="1.0" encoding="utf-8"?>
<a:tblStyleLst xmlns:a="http://schemas.openxmlformats.org/drawingml/2006/main" def="{2D117C96-EA75-4809-9125-17950EAB2C29}">
  <a:tblStyle styleId="{2D117C96-EA75-4809-9125-17950EAB2C29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5B9BD5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5B9BD5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630498B-7632-41CB-8B1A-6AB5D046370B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222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432E700-5423-B7BE-FE3B-DEF33CBECA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265224-04AB-6BF5-EC14-1B93968F44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FA341-8454-4404-9993-6B9DC41067BB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3627F5-9113-C1B8-7E8D-7E43DB2A5E6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82D214-492F-49EE-6AF0-2AE95CD3C8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79B2F-FFAA-4C8C-BDE6-1234668C55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628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preserve="1" userDrawn="1">
  <p:cSld name="General Poltair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FADE092-D8DC-335A-43D9-2233C02E344D}"/>
              </a:ext>
            </a:extLst>
          </p:cNvPr>
          <p:cNvGrpSpPr/>
          <p:nvPr userDrawn="1"/>
        </p:nvGrpSpPr>
        <p:grpSpPr>
          <a:xfrm>
            <a:off x="-2" y="0"/>
            <a:ext cx="6858002" cy="502920"/>
            <a:chOff x="1657688" y="216014"/>
            <a:chExt cx="9333990" cy="401034"/>
          </a:xfrm>
          <a:solidFill>
            <a:srgbClr val="9B9B9A"/>
          </a:solidFill>
        </p:grpSpPr>
        <p:sp>
          <p:nvSpPr>
            <p:cNvPr id="3" name="Title 1">
              <a:extLst>
                <a:ext uri="{FF2B5EF4-FFF2-40B4-BE49-F238E27FC236}">
                  <a16:creationId xmlns:a16="http://schemas.microsoft.com/office/drawing/2014/main" id="{60D2C931-DFD8-D292-3211-7F7F2F932DB7}"/>
                </a:ext>
              </a:extLst>
            </p:cNvPr>
            <p:cNvSpPr txBox="1">
              <a:spLocks/>
            </p:cNvSpPr>
            <p:nvPr/>
          </p:nvSpPr>
          <p:spPr>
            <a:xfrm>
              <a:off x="1790700" y="216015"/>
              <a:ext cx="9200978" cy="364576"/>
            </a:xfrm>
            <a:prstGeom prst="rect">
              <a:avLst/>
            </a:prstGeom>
            <a:grpFill/>
            <a:ln>
              <a:noFill/>
            </a:ln>
          </p:spPr>
          <p:txBody>
            <a:bodyPr vert="horz" lIns="74295" tIns="37148" rIns="74295" bIns="37148" rtlCol="0" anchor="ctr">
              <a:normAutofit lnSpcReduction="1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1073117"/>
              <a:endParaRPr lang="en-GB" sz="2800">
                <a:solidFill>
                  <a:sysClr val="window" lastClr="FFFFFF"/>
                </a:solidFill>
                <a:latin typeface="Century Gothic" panose="020F0302020204030204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B20F29A-D65F-0C7B-A357-61CE68BB1B6E}"/>
                </a:ext>
              </a:extLst>
            </p:cNvPr>
            <p:cNvSpPr/>
            <p:nvPr/>
          </p:nvSpPr>
          <p:spPr>
            <a:xfrm flipH="1">
              <a:off x="1657688" y="216014"/>
              <a:ext cx="162652" cy="40103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0365" tIns="30183" rIns="60365" bIns="3018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336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84D83C8-556B-ECEF-CDB6-F764521D4A66}"/>
              </a:ext>
            </a:extLst>
          </p:cNvPr>
          <p:cNvSpPr txBox="1"/>
          <p:nvPr userDrawn="1"/>
        </p:nvSpPr>
        <p:spPr>
          <a:xfrm>
            <a:off x="-30482" y="9629000"/>
            <a:ext cx="70649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b="1" spc="1374">
                <a:solidFill>
                  <a:srgbClr val="9B9B9A"/>
                </a:solidFill>
                <a:latin typeface="Century Gothic" panose="020F0302020204030204"/>
              </a:rPr>
              <a:t>Character</a:t>
            </a:r>
            <a:r>
              <a:rPr lang="en-GB" sz="1200" b="1" spc="1374">
                <a:solidFill>
                  <a:srgbClr val="FFC000"/>
                </a:solidFill>
                <a:latin typeface="Century Gothic" panose="020F0302020204030204"/>
              </a:rPr>
              <a:t> </a:t>
            </a:r>
            <a:r>
              <a:rPr lang="en-GB" sz="1200" b="1" spc="1374">
                <a:solidFill>
                  <a:srgbClr val="A63538"/>
                </a:solidFill>
                <a:latin typeface="Century Gothic" panose="020F0302020204030204"/>
              </a:rPr>
              <a:t>&amp;</a:t>
            </a:r>
            <a:r>
              <a:rPr lang="en-GB" sz="1200" b="1" spc="1374">
                <a:solidFill>
                  <a:srgbClr val="FFC000"/>
                </a:solidFill>
                <a:latin typeface="Century Gothic" panose="020F0302020204030204"/>
              </a:rPr>
              <a:t> </a:t>
            </a:r>
            <a:r>
              <a:rPr lang="en-GB" sz="1200" b="1" spc="1374">
                <a:solidFill>
                  <a:srgbClr val="9B9B9A"/>
                </a:solidFill>
                <a:latin typeface="Century Gothic" panose="020F0302020204030204"/>
              </a:rPr>
              <a:t>Confidence</a:t>
            </a:r>
          </a:p>
        </p:txBody>
      </p:sp>
      <p:sp>
        <p:nvSpPr>
          <p:cNvPr id="8" name="Google Shape;389;p48">
            <a:extLst>
              <a:ext uri="{FF2B5EF4-FFF2-40B4-BE49-F238E27FC236}">
                <a16:creationId xmlns:a16="http://schemas.microsoft.com/office/drawing/2014/main" id="{3889320F-1F3B-B80A-304B-A1D9E9E2B037}"/>
              </a:ext>
            </a:extLst>
          </p:cNvPr>
          <p:cNvSpPr txBox="1"/>
          <p:nvPr userDrawn="1"/>
        </p:nvSpPr>
        <p:spPr>
          <a:xfrm>
            <a:off x="-1" y="457200"/>
            <a:ext cx="6858001" cy="4571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9044" tIns="0" rIns="99044" bIns="49508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None/>
            </a:pPr>
            <a:endParaRPr sz="144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8B92F27-5292-1616-C5A8-046E2D2C12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2220" y="1"/>
            <a:ext cx="525779" cy="82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21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slide for printing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086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E5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95" r:id="rId1"/>
    <p:sldLayoutId id="2147483757" r:id="rId2"/>
  </p:sldLayoutIdLst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10E662-DA31-7EFC-E04F-3D3F74EBD5DC}"/>
              </a:ext>
            </a:extLst>
          </p:cNvPr>
          <p:cNvSpPr txBox="1"/>
          <p:nvPr/>
        </p:nvSpPr>
        <p:spPr>
          <a:xfrm>
            <a:off x="88900" y="0"/>
            <a:ext cx="6489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>
                <a:solidFill>
                  <a:schemeClr val="bg1"/>
                </a:solidFill>
                <a:latin typeface="+mn-lt"/>
              </a:rPr>
              <a:t>Y11 PPE2- Higher </a:t>
            </a:r>
            <a:endParaRPr lang="en-GB" sz="1800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D972DA-F93F-5813-1B64-A4D44B30ABDB}"/>
              </a:ext>
            </a:extLst>
          </p:cNvPr>
          <p:cNvSpPr txBox="1"/>
          <p:nvPr/>
        </p:nvSpPr>
        <p:spPr>
          <a:xfrm>
            <a:off x="260524" y="692952"/>
            <a:ext cx="61464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>
                <a:latin typeface="+mn-lt"/>
              </a:rPr>
              <a:t>Revision list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AF4394-D63E-59ED-0A10-927B1E263062}"/>
              </a:ext>
            </a:extLst>
          </p:cNvPr>
          <p:cNvSpPr txBox="1"/>
          <p:nvPr/>
        </p:nvSpPr>
        <p:spPr>
          <a:xfrm>
            <a:off x="260524" y="1601348"/>
            <a:ext cx="614646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>
                <a:latin typeface="+mn-lt"/>
              </a:rPr>
              <a:t>The skills which are stated on the back of this sheet</a:t>
            </a:r>
            <a:r>
              <a:rPr lang="en-GB" sz="1800" b="1" u="sng">
                <a:latin typeface="+mn-lt"/>
              </a:rPr>
              <a:t> will </a:t>
            </a:r>
            <a:r>
              <a:rPr lang="en-GB" sz="1800">
                <a:latin typeface="+mn-lt"/>
              </a:rPr>
              <a:t>be in your assessment. </a:t>
            </a:r>
          </a:p>
          <a:p>
            <a:pPr algn="ctr"/>
            <a:endParaRPr lang="en-GB" sz="1800">
              <a:latin typeface="+mn-lt"/>
            </a:endParaRPr>
          </a:p>
          <a:p>
            <a:pPr algn="ctr"/>
            <a:r>
              <a:rPr lang="en-GB" sz="1800">
                <a:latin typeface="+mn-lt"/>
              </a:rPr>
              <a:t>We are telling you what they are because we </a:t>
            </a:r>
            <a:r>
              <a:rPr lang="en-GB" sz="1800" b="1" u="sng">
                <a:latin typeface="+mn-lt"/>
              </a:rPr>
              <a:t>want</a:t>
            </a:r>
            <a:r>
              <a:rPr lang="en-GB" sz="1800">
                <a:latin typeface="+mn-lt"/>
              </a:rPr>
              <a:t> you to secure these skills!</a:t>
            </a:r>
          </a:p>
          <a:p>
            <a:endParaRPr lang="en-GB">
              <a:latin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C72B45-AF7F-C3E2-4538-069854E60513}"/>
              </a:ext>
            </a:extLst>
          </p:cNvPr>
          <p:cNvSpPr/>
          <p:nvPr/>
        </p:nvSpPr>
        <p:spPr>
          <a:xfrm>
            <a:off x="130262" y="3446396"/>
            <a:ext cx="6597476" cy="19022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>
                <a:solidFill>
                  <a:schemeClr val="tx1"/>
                </a:solidFill>
                <a:latin typeface="+mn-lt"/>
              </a:rPr>
              <a:t>How to use the revision list: </a:t>
            </a:r>
          </a:p>
          <a:p>
            <a:endParaRPr lang="en-GB">
              <a:solidFill>
                <a:schemeClr val="tx1"/>
              </a:solidFill>
              <a:latin typeface="+mn-lt"/>
            </a:endParaRPr>
          </a:p>
          <a:p>
            <a:pPr marL="342900" indent="-342900">
              <a:buAutoNum type="arabicParenR"/>
            </a:pPr>
            <a:r>
              <a:rPr lang="en-GB">
                <a:solidFill>
                  <a:schemeClr val="tx1"/>
                </a:solidFill>
                <a:latin typeface="+mn-lt"/>
              </a:rPr>
              <a:t>RAG rate each of the topics on the revision list</a:t>
            </a:r>
          </a:p>
          <a:p>
            <a:pPr marL="342900" indent="-342900">
              <a:buAutoNum type="arabicParenR"/>
            </a:pPr>
            <a:endParaRPr lang="en-GB">
              <a:solidFill>
                <a:schemeClr val="tx1"/>
              </a:solidFill>
              <a:latin typeface="+mn-lt"/>
            </a:endParaRPr>
          </a:p>
          <a:p>
            <a:pPr marL="342900" indent="-342900">
              <a:buAutoNum type="arabicParenR"/>
            </a:pPr>
            <a:r>
              <a:rPr lang="en-GB">
                <a:solidFill>
                  <a:schemeClr val="tx1"/>
                </a:solidFill>
                <a:latin typeface="+mn-lt"/>
              </a:rPr>
              <a:t>Use </a:t>
            </a:r>
            <a:r>
              <a:rPr lang="en-GB" err="1">
                <a:solidFill>
                  <a:schemeClr val="tx1"/>
                </a:solidFill>
                <a:latin typeface="+mn-lt"/>
              </a:rPr>
              <a:t>Sparx</a:t>
            </a:r>
            <a:r>
              <a:rPr lang="en-GB">
                <a:solidFill>
                  <a:schemeClr val="tx1"/>
                </a:solidFill>
                <a:latin typeface="+mn-lt"/>
              </a:rPr>
              <a:t> Maths Independent Learning to improve and Ambers/Reds</a:t>
            </a:r>
          </a:p>
          <a:p>
            <a:pPr marL="342900" indent="-342900">
              <a:buAutoNum type="arabicParenR"/>
            </a:pPr>
            <a:endParaRPr lang="en-GB">
              <a:solidFill>
                <a:schemeClr val="tx1"/>
              </a:solidFill>
              <a:latin typeface="+mn-lt"/>
            </a:endParaRPr>
          </a:p>
          <a:p>
            <a:pPr marL="342900" indent="-342900">
              <a:buAutoNum type="arabicParenR"/>
            </a:pPr>
            <a:r>
              <a:rPr lang="en-GB">
                <a:solidFill>
                  <a:schemeClr val="tx1"/>
                </a:solidFill>
                <a:latin typeface="+mn-lt"/>
              </a:rPr>
              <a:t>When you have secured the skills on </a:t>
            </a:r>
            <a:r>
              <a:rPr lang="en-GB" err="1">
                <a:solidFill>
                  <a:schemeClr val="tx1"/>
                </a:solidFill>
                <a:latin typeface="+mn-lt"/>
              </a:rPr>
              <a:t>Sparx</a:t>
            </a:r>
            <a:r>
              <a:rPr lang="en-GB">
                <a:solidFill>
                  <a:schemeClr val="tx1"/>
                </a:solidFill>
                <a:latin typeface="+mn-lt"/>
              </a:rPr>
              <a:t> maths, you can update the revision lists as “Green” for this topic.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9532D4-00F8-BAAF-059D-A9EC5BDAC087}"/>
              </a:ext>
            </a:extLst>
          </p:cNvPr>
          <p:cNvSpPr/>
          <p:nvPr/>
        </p:nvSpPr>
        <p:spPr>
          <a:xfrm>
            <a:off x="130262" y="5621905"/>
            <a:ext cx="6597476" cy="35911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>
                <a:solidFill>
                  <a:schemeClr val="tx1"/>
                </a:solidFill>
              </a:rPr>
              <a:t>How to interpret the </a:t>
            </a:r>
            <a:r>
              <a:rPr lang="en-GB" b="1" err="1">
                <a:solidFill>
                  <a:schemeClr val="tx1"/>
                </a:solidFill>
              </a:rPr>
              <a:t>Sparx</a:t>
            </a:r>
            <a:r>
              <a:rPr lang="en-GB" b="1">
                <a:solidFill>
                  <a:schemeClr val="tx1"/>
                </a:solidFill>
              </a:rPr>
              <a:t> Codes</a:t>
            </a:r>
          </a:p>
          <a:p>
            <a:endParaRPr lang="en-GB" b="1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tx1"/>
                </a:solidFill>
              </a:rPr>
              <a:t>If the code starts with the letter </a:t>
            </a:r>
            <a:r>
              <a:rPr lang="en-GB" b="1">
                <a:solidFill>
                  <a:schemeClr val="tx1"/>
                </a:solidFill>
              </a:rPr>
              <a:t>U</a:t>
            </a:r>
            <a:r>
              <a:rPr lang="en-GB">
                <a:solidFill>
                  <a:schemeClr val="tx1"/>
                </a:solidFill>
              </a:rPr>
              <a:t>, then it is from the </a:t>
            </a:r>
            <a:r>
              <a:rPr lang="en-GB" b="1">
                <a:solidFill>
                  <a:schemeClr val="tx1"/>
                </a:solidFill>
              </a:rPr>
              <a:t>GCSE</a:t>
            </a:r>
            <a:r>
              <a:rPr lang="en-GB">
                <a:solidFill>
                  <a:schemeClr val="tx1"/>
                </a:solidFill>
              </a:rPr>
              <a:t> curriculum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tx1"/>
                </a:solidFill>
              </a:rPr>
              <a:t>If the code starts with the letter </a:t>
            </a:r>
            <a:r>
              <a:rPr lang="en-GB" b="1">
                <a:solidFill>
                  <a:schemeClr val="tx1"/>
                </a:solidFill>
              </a:rPr>
              <a:t>M</a:t>
            </a:r>
            <a:r>
              <a:rPr lang="en-GB">
                <a:solidFill>
                  <a:schemeClr val="tx1"/>
                </a:solidFill>
              </a:rPr>
              <a:t>, then it is from the </a:t>
            </a:r>
            <a:r>
              <a:rPr lang="en-GB" b="1">
                <a:solidFill>
                  <a:schemeClr val="tx1"/>
                </a:solidFill>
              </a:rPr>
              <a:t>KS3</a:t>
            </a:r>
            <a:r>
              <a:rPr lang="en-GB">
                <a:solidFill>
                  <a:schemeClr val="tx1"/>
                </a:solidFill>
              </a:rPr>
              <a:t> curriculum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tx1"/>
                </a:solidFill>
              </a:rPr>
              <a:t>If the code starts with </a:t>
            </a:r>
            <a:r>
              <a:rPr lang="en-GB" b="1">
                <a:solidFill>
                  <a:schemeClr val="tx1"/>
                </a:solidFill>
              </a:rPr>
              <a:t>Q</a:t>
            </a:r>
            <a:r>
              <a:rPr lang="en-GB">
                <a:solidFill>
                  <a:schemeClr val="tx1"/>
                </a:solidFill>
              </a:rPr>
              <a:t>, it is from the </a:t>
            </a:r>
            <a:r>
              <a:rPr lang="en-GB" b="1">
                <a:solidFill>
                  <a:schemeClr val="tx1"/>
                </a:solidFill>
              </a:rPr>
              <a:t>fundamentals</a:t>
            </a:r>
            <a:r>
              <a:rPr lang="en-GB">
                <a:solidFill>
                  <a:schemeClr val="tx1"/>
                </a:solidFill>
              </a:rPr>
              <a:t> curriculum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chemeClr val="tx1"/>
              </a:solidFill>
            </a:endParaRPr>
          </a:p>
          <a:p>
            <a:endParaRPr lang="en-GB" b="1">
              <a:solidFill>
                <a:schemeClr val="tx1"/>
              </a:solidFill>
              <a:latin typeface="+mn-lt"/>
            </a:endParaRPr>
          </a:p>
          <a:p>
            <a:endParaRPr lang="en-GB" b="1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03A709F-A423-F7EC-9F6B-11A1D41938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422"/>
          <a:stretch/>
        </p:blipFill>
        <p:spPr>
          <a:xfrm>
            <a:off x="236602" y="7281167"/>
            <a:ext cx="4277716" cy="135675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384BD75-631A-1D93-B9D6-52A540B77736}"/>
              </a:ext>
            </a:extLst>
          </p:cNvPr>
          <p:cNvSpPr txBox="1"/>
          <p:nvPr/>
        </p:nvSpPr>
        <p:spPr>
          <a:xfrm>
            <a:off x="4627040" y="7471571"/>
            <a:ext cx="20380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latin typeface="+mn-lt"/>
              </a:rPr>
              <a:t>Adjust “your curriculum” to match the codes. 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8CC0028-98A5-D3FD-7A45-A99628CC045F}"/>
              </a:ext>
            </a:extLst>
          </p:cNvPr>
          <p:cNvSpPr/>
          <p:nvPr/>
        </p:nvSpPr>
        <p:spPr>
          <a:xfrm>
            <a:off x="2158150" y="7959544"/>
            <a:ext cx="2462508" cy="75580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5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71D8F5-5D4A-7924-A255-3F041781A77E}"/>
              </a:ext>
            </a:extLst>
          </p:cNvPr>
          <p:cNvSpPr txBox="1"/>
          <p:nvPr/>
        </p:nvSpPr>
        <p:spPr>
          <a:xfrm>
            <a:off x="88900" y="0"/>
            <a:ext cx="589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+mn-lt"/>
              </a:rPr>
              <a:t>Y11 PPE2- Higher Paper 1 </a:t>
            </a:r>
            <a:endParaRPr lang="en-GB" sz="2000" b="1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CF56FE65-903D-D93B-30AE-6D6A9175FF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106061"/>
              </p:ext>
            </p:extLst>
          </p:nvPr>
        </p:nvGraphicFramePr>
        <p:xfrm>
          <a:off x="88900" y="488514"/>
          <a:ext cx="6553199" cy="87181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1905">
                  <a:extLst>
                    <a:ext uri="{9D8B030D-6E8A-4147-A177-3AD203B41FA5}">
                      <a16:colId xmlns:a16="http://schemas.microsoft.com/office/drawing/2014/main" val="738034245"/>
                    </a:ext>
                  </a:extLst>
                </a:gridCol>
                <a:gridCol w="3819395">
                  <a:extLst>
                    <a:ext uri="{9D8B030D-6E8A-4147-A177-3AD203B41FA5}">
                      <a16:colId xmlns:a16="http://schemas.microsoft.com/office/drawing/2014/main" val="1245183961"/>
                    </a:ext>
                  </a:extLst>
                </a:gridCol>
                <a:gridCol w="410633">
                  <a:extLst>
                    <a:ext uri="{9D8B030D-6E8A-4147-A177-3AD203B41FA5}">
                      <a16:colId xmlns:a16="http://schemas.microsoft.com/office/drawing/2014/main" val="1957774595"/>
                    </a:ext>
                  </a:extLst>
                </a:gridCol>
                <a:gridCol w="410633">
                  <a:extLst>
                    <a:ext uri="{9D8B030D-6E8A-4147-A177-3AD203B41FA5}">
                      <a16:colId xmlns:a16="http://schemas.microsoft.com/office/drawing/2014/main" val="525863570"/>
                    </a:ext>
                  </a:extLst>
                </a:gridCol>
                <a:gridCol w="410633">
                  <a:extLst>
                    <a:ext uri="{9D8B030D-6E8A-4147-A177-3AD203B41FA5}">
                      <a16:colId xmlns:a16="http://schemas.microsoft.com/office/drawing/2014/main" val="2634445206"/>
                    </a:ext>
                  </a:extLst>
                </a:gridCol>
              </a:tblGrid>
              <a:tr h="706110">
                <a:tc>
                  <a:txBody>
                    <a:bodyPr/>
                    <a:lstStyle/>
                    <a:p>
                      <a:pPr algn="ctr"/>
                      <a:r>
                        <a:rPr lang="en-US" sz="1400" b="1" err="1">
                          <a:solidFill>
                            <a:schemeClr val="bg1"/>
                          </a:solidFill>
                        </a:rPr>
                        <a:t>Sparx</a:t>
                      </a:r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 Code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bg1"/>
                          </a:solidFill>
                        </a:rPr>
                        <a:t>Topic Area</a:t>
                      </a:r>
                      <a:endParaRPr lang="en-GB" sz="20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R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G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604976"/>
                  </a:ext>
                </a:extLst>
              </a:tr>
              <a:tr h="2030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U868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a written method to divide with decimals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2730100"/>
                  </a:ext>
                </a:extLst>
              </a:tr>
              <a:tr h="3960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U683, U166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Mutually exclusive events, Expected results from repeated experiments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4511391"/>
                  </a:ext>
                </a:extLst>
              </a:tr>
              <a:tr h="2030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Expected results from repeated experiments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3459248"/>
                  </a:ext>
                </a:extLst>
              </a:tr>
              <a:tr h="2030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Adding and subtracting mixed numbers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9047248"/>
                  </a:ext>
                </a:extLst>
              </a:tr>
              <a:tr h="2030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Dividing with mixed numbers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1248894"/>
                  </a:ext>
                </a:extLst>
              </a:tr>
              <a:tr h="2030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U826, U628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Angles on parallel lines, Angles in triangles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833297"/>
                  </a:ext>
                </a:extLst>
              </a:tr>
              <a:tr h="2030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U225, U151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Estimating calculations, Calculating with speed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0918481"/>
                  </a:ext>
                </a:extLst>
              </a:tr>
              <a:tr h="2030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Estimating calculations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9125019"/>
                  </a:ext>
                </a:extLst>
              </a:tr>
              <a:tr h="3960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U427, U150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Angles in polygons, Constructing and solving quadratic equations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6214687"/>
                  </a:ext>
                </a:extLst>
              </a:tr>
              <a:tr h="3960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U862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and finding equations of linear real-life graphs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0259357"/>
                  </a:ext>
                </a:extLst>
              </a:tr>
              <a:tr h="2030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Calculating with pressure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0329240"/>
                  </a:ext>
                </a:extLst>
              </a:tr>
              <a:tr h="3960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U642, U879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Interpreting cumulative frequency graphs, Drawing box plots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7475264"/>
                  </a:ext>
                </a:extLst>
              </a:tr>
              <a:tr h="2030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Interpreting cumulative frequency graphs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1243376"/>
                  </a:ext>
                </a:extLst>
              </a:tr>
              <a:tr h="2030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Indices of the form 1/a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6105049"/>
                  </a:ext>
                </a:extLst>
              </a:tr>
              <a:tr h="2030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Indices of the form a/b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299285"/>
                  </a:ext>
                </a:extLst>
              </a:tr>
              <a:tr h="3960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Factorising quadratic expressions of the form x^2+bx+c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74210"/>
                  </a:ext>
                </a:extLst>
              </a:tr>
              <a:tr h="2030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Factorising the difference of two squares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1900230"/>
                  </a:ext>
                </a:extLst>
              </a:tr>
              <a:tr h="3960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U858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Factorising quadratic expressions of the form $ax^2+bx+c$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041061"/>
                  </a:ext>
                </a:extLst>
              </a:tr>
              <a:tr h="3960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the surface area and volume of similar shapes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3044704"/>
                  </a:ext>
                </a:extLst>
              </a:tr>
              <a:tr h="3960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U786, U606, U228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Volume of cuboids, Expand triple brackets, </a:t>
                      </a:r>
                      <a:r>
                        <a:rPr lang="en-US" sz="1200" b="0" i="0" u="none" strike="noStrike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Factorise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solve quadratic equations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5201155"/>
                  </a:ext>
                </a:extLst>
              </a:tr>
              <a:tr h="3960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U952, U319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sine rule, Using the exact values of trigonometric ratios (Higher)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1883623"/>
                  </a:ext>
                </a:extLst>
              </a:tr>
              <a:tr h="2030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Solving geometric problems using vectors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2956623"/>
                  </a:ext>
                </a:extLst>
              </a:tr>
              <a:tr h="3960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Rationalising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denominators containing a single term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6306864"/>
                  </a:ext>
                </a:extLst>
              </a:tr>
              <a:tr h="2030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Rationalising denominators containing two terms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9410814"/>
                  </a:ext>
                </a:extLst>
              </a:tr>
              <a:tr h="3960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U130, U459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Alternate segment theorem, Angles subtended at the centre or circumference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1157578"/>
                  </a:ext>
                </a:extLst>
              </a:tr>
              <a:tr h="2030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inverse functions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2563478"/>
                  </a:ext>
                </a:extLst>
              </a:tr>
              <a:tr h="2030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U895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Substituting into composite functions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5865799"/>
                  </a:ext>
                </a:extLst>
              </a:tr>
              <a:tr h="2030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Tree diagrams for dependent events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0642634"/>
                  </a:ext>
                </a:extLst>
              </a:tr>
              <a:tr h="2030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Equations of circles and tangents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792679"/>
                  </a:ext>
                </a:extLst>
              </a:tr>
            </a:tbl>
          </a:graphicData>
        </a:graphic>
      </p:graphicFrame>
      <p:pic>
        <p:nvPicPr>
          <p:cNvPr id="4" name="Picture 3" descr="No Calculator Simple Icon Vector Stock Vector - Illustration of icon ...">
            <a:extLst>
              <a:ext uri="{FF2B5EF4-FFF2-40B4-BE49-F238E27FC236}">
                <a16:creationId xmlns:a16="http://schemas.microsoft.com/office/drawing/2014/main" id="{C0DE2C03-9293-A053-C945-F54531FBEB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4" t="12267" r="12511" b="17850"/>
          <a:stretch/>
        </p:blipFill>
        <p:spPr bwMode="auto">
          <a:xfrm>
            <a:off x="4960309" y="0"/>
            <a:ext cx="504069" cy="48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003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CF56FE65-903D-D93B-30AE-6D6A9175FF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483757"/>
              </p:ext>
            </p:extLst>
          </p:nvPr>
        </p:nvGraphicFramePr>
        <p:xfrm>
          <a:off x="88900" y="663878"/>
          <a:ext cx="6553199" cy="83924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1905">
                  <a:extLst>
                    <a:ext uri="{9D8B030D-6E8A-4147-A177-3AD203B41FA5}">
                      <a16:colId xmlns:a16="http://schemas.microsoft.com/office/drawing/2014/main" val="738034245"/>
                    </a:ext>
                  </a:extLst>
                </a:gridCol>
                <a:gridCol w="3819395">
                  <a:extLst>
                    <a:ext uri="{9D8B030D-6E8A-4147-A177-3AD203B41FA5}">
                      <a16:colId xmlns:a16="http://schemas.microsoft.com/office/drawing/2014/main" val="1245183961"/>
                    </a:ext>
                  </a:extLst>
                </a:gridCol>
                <a:gridCol w="410633">
                  <a:extLst>
                    <a:ext uri="{9D8B030D-6E8A-4147-A177-3AD203B41FA5}">
                      <a16:colId xmlns:a16="http://schemas.microsoft.com/office/drawing/2014/main" val="1957774595"/>
                    </a:ext>
                  </a:extLst>
                </a:gridCol>
                <a:gridCol w="410633">
                  <a:extLst>
                    <a:ext uri="{9D8B030D-6E8A-4147-A177-3AD203B41FA5}">
                      <a16:colId xmlns:a16="http://schemas.microsoft.com/office/drawing/2014/main" val="525863570"/>
                    </a:ext>
                  </a:extLst>
                </a:gridCol>
                <a:gridCol w="410633">
                  <a:extLst>
                    <a:ext uri="{9D8B030D-6E8A-4147-A177-3AD203B41FA5}">
                      <a16:colId xmlns:a16="http://schemas.microsoft.com/office/drawing/2014/main" val="2634445206"/>
                    </a:ext>
                  </a:extLst>
                </a:gridCol>
              </a:tblGrid>
              <a:tr h="767456">
                <a:tc>
                  <a:txBody>
                    <a:bodyPr/>
                    <a:lstStyle/>
                    <a:p>
                      <a:pPr algn="ctr"/>
                      <a:r>
                        <a:rPr lang="en-US" sz="1400" b="1" err="1">
                          <a:solidFill>
                            <a:schemeClr val="bg1"/>
                          </a:solidFill>
                        </a:rPr>
                        <a:t>Sparx</a:t>
                      </a:r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 Code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bg1"/>
                          </a:solidFill>
                        </a:rPr>
                        <a:t>Topic Area</a:t>
                      </a:r>
                      <a:endParaRPr lang="en-GB" sz="20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R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G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604976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a calculator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2730100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Interpreting scatter graphs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795065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lines of best fit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0235467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lines of best fit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2842910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Currency conversion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3577524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U296, U748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set notation, Venn diagrams with set notation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0918481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Plotting graphs of quadratic functions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9125019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Plotting graphs of quadratic functions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6214687"/>
                  </a:ext>
                </a:extLst>
              </a:tr>
              <a:tr h="44128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the percentage an amount has been changed by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7475264"/>
                  </a:ext>
                </a:extLst>
              </a:tr>
              <a:tr h="44128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U599, U828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Constructing and solving equations, Applying Pythagoras' theorem in 2D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1243376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Multiplying and dividing numbers in standard form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6105049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U427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Angles in polygons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299285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Solving simultaneous equations using elimination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74210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Enlargement by a positive or negative scale factor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4734199"/>
                  </a:ext>
                </a:extLst>
              </a:tr>
              <a:tr h="44128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U915, U786, U910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the volume of cylinders and cubes, Calculating with density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1900230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Interpreting direct proportion equations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041061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U407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Constructing direct proportion equations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3044704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Graphs of direct and inverse proportion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5201155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U369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the product rule for counting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1883623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Position-to-term rules for quadratic sequences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2956623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recurrence relations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6306864"/>
                  </a:ext>
                </a:extLst>
              </a:tr>
              <a:tr h="44128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U814, U983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Drawing histograms with unequal class widths, Interpreting histograms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9410814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Adding and subtracting algebraic fractions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0969882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U887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Geometric proofs with congruence and similarity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3924098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bounds for calculations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0432011"/>
                  </a:ext>
                </a:extLst>
              </a:tr>
              <a:tr h="44128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U170, U541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Trigonometry in 3D shapes, Using Pythagoras' theorem in 3D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1157578"/>
                  </a:ext>
                </a:extLst>
              </a:tr>
              <a:tr h="44128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U898, U960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Perpendicular lines, Factorising to solve quadratics of the form ax^2+bx+c=0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5406710"/>
                  </a:ext>
                </a:extLst>
              </a:tr>
              <a:tr h="2262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Tree diagrams for independent events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963997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271D8F5-5D4A-7924-A255-3F041781A77E}"/>
              </a:ext>
            </a:extLst>
          </p:cNvPr>
          <p:cNvSpPr txBox="1"/>
          <p:nvPr/>
        </p:nvSpPr>
        <p:spPr>
          <a:xfrm>
            <a:off x="88900" y="0"/>
            <a:ext cx="4194917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+mn-lt"/>
              </a:rPr>
              <a:t>Y11 PPE1- Higher Paper 2 </a:t>
            </a:r>
            <a:endParaRPr lang="en-GB" sz="2000" b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8" name="Picture 4" descr="White calculator 8 icon - Free white calculator icons">
            <a:extLst>
              <a:ext uri="{FF2B5EF4-FFF2-40B4-BE49-F238E27FC236}">
                <a16:creationId xmlns:a16="http://schemas.microsoft.com/office/drawing/2014/main" id="{D1B9773B-7B11-41E2-EBBE-5E9EF96E5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3373" y="0"/>
            <a:ext cx="448391" cy="44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02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8C689D6-E950-0CBF-F342-8228057E2E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9F12BD0-A5B9-55DD-DF93-F63DB79C1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152829"/>
              </p:ext>
            </p:extLst>
          </p:nvPr>
        </p:nvGraphicFramePr>
        <p:xfrm>
          <a:off x="88900" y="488514"/>
          <a:ext cx="6553199" cy="89811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1905">
                  <a:extLst>
                    <a:ext uri="{9D8B030D-6E8A-4147-A177-3AD203B41FA5}">
                      <a16:colId xmlns:a16="http://schemas.microsoft.com/office/drawing/2014/main" val="738034245"/>
                    </a:ext>
                  </a:extLst>
                </a:gridCol>
                <a:gridCol w="3819395">
                  <a:extLst>
                    <a:ext uri="{9D8B030D-6E8A-4147-A177-3AD203B41FA5}">
                      <a16:colId xmlns:a16="http://schemas.microsoft.com/office/drawing/2014/main" val="1245183961"/>
                    </a:ext>
                  </a:extLst>
                </a:gridCol>
                <a:gridCol w="410633">
                  <a:extLst>
                    <a:ext uri="{9D8B030D-6E8A-4147-A177-3AD203B41FA5}">
                      <a16:colId xmlns:a16="http://schemas.microsoft.com/office/drawing/2014/main" val="1957774595"/>
                    </a:ext>
                  </a:extLst>
                </a:gridCol>
                <a:gridCol w="410633">
                  <a:extLst>
                    <a:ext uri="{9D8B030D-6E8A-4147-A177-3AD203B41FA5}">
                      <a16:colId xmlns:a16="http://schemas.microsoft.com/office/drawing/2014/main" val="525863570"/>
                    </a:ext>
                  </a:extLst>
                </a:gridCol>
                <a:gridCol w="410633">
                  <a:extLst>
                    <a:ext uri="{9D8B030D-6E8A-4147-A177-3AD203B41FA5}">
                      <a16:colId xmlns:a16="http://schemas.microsoft.com/office/drawing/2014/main" val="2634445206"/>
                    </a:ext>
                  </a:extLst>
                </a:gridCol>
              </a:tblGrid>
              <a:tr h="481500">
                <a:tc>
                  <a:txBody>
                    <a:bodyPr/>
                    <a:lstStyle/>
                    <a:p>
                      <a:pPr algn="ctr"/>
                      <a:r>
                        <a:rPr lang="en-US" sz="1400" b="1" err="1">
                          <a:solidFill>
                            <a:schemeClr val="bg1"/>
                          </a:solidFill>
                        </a:rPr>
                        <a:t>Sparx</a:t>
                      </a:r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 Code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bg1"/>
                          </a:solidFill>
                        </a:rPr>
                        <a:t>Topic Area</a:t>
                      </a:r>
                      <a:endParaRPr lang="en-GB" sz="20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R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G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604976"/>
                  </a:ext>
                </a:extLst>
              </a:tr>
              <a:tr h="3404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U840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Drawing and interpreting frequency polygons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2730100"/>
                  </a:ext>
                </a:extLst>
              </a:tr>
              <a:tr h="3404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U330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standard form with positive indices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3577524"/>
                  </a:ext>
                </a:extLst>
              </a:tr>
              <a:tr h="31964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standard form with negative indices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0918481"/>
                  </a:ext>
                </a:extLst>
              </a:tr>
              <a:tr h="2356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Constructing bisectors of angles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9125019"/>
                  </a:ext>
                </a:extLst>
              </a:tr>
              <a:tr h="2356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Tree diagrams for independent events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6214687"/>
                  </a:ext>
                </a:extLst>
              </a:tr>
              <a:tr h="2356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Tree diagrams for independent events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7475264"/>
                  </a:ext>
                </a:extLst>
              </a:tr>
              <a:tr h="45603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U577,U278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Share amounts in a ratio, Find the percentage an amount has been changed by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1243376"/>
                  </a:ext>
                </a:extLst>
              </a:tr>
              <a:tr h="2356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Interpreting stem-and-leaf diagrams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6105049"/>
                  </a:ext>
                </a:extLst>
              </a:tr>
              <a:tr h="2356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U301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error intervals for truncated numbers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299285"/>
                  </a:ext>
                </a:extLst>
              </a:tr>
              <a:tr h="2356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unknown sides in right-angled triangles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74210"/>
                  </a:ext>
                </a:extLst>
              </a:tr>
              <a:tr h="2356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Simplifying expressions using index laws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1900230"/>
                  </a:ext>
                </a:extLst>
              </a:tr>
              <a:tr h="2356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Simplifying expressions using index laws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041061"/>
                  </a:ext>
                </a:extLst>
              </a:tr>
              <a:tr h="2356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original values in percentage calculations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3044704"/>
                  </a:ext>
                </a:extLst>
              </a:tr>
              <a:tr h="26211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the arc length of sectors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5201155"/>
                  </a:ext>
                </a:extLst>
              </a:tr>
              <a:tr h="2356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U332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Compound interest calculations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1883623"/>
                  </a:ext>
                </a:extLst>
              </a:tr>
              <a:tr h="2356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Growth and decay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2956623"/>
                  </a:ext>
                </a:extLst>
              </a:tr>
              <a:tr h="45603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U265,U578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the area of trapeziums, Finding unknown sides in similar shapes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6306864"/>
                  </a:ext>
                </a:extLst>
              </a:tr>
              <a:tr h="23380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Converting recurring decimals to fractions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9410814"/>
                  </a:ext>
                </a:extLst>
              </a:tr>
              <a:tr h="45603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Changing the subject when the subject appears more than once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0969882"/>
                  </a:ext>
                </a:extLst>
              </a:tr>
              <a:tr h="2356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U898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Equations of parallel and perpendicular lines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3924098"/>
                  </a:ext>
                </a:extLst>
              </a:tr>
              <a:tr h="26211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U591,U592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cosine rule, The area rule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0432011"/>
                  </a:ext>
                </a:extLst>
              </a:tr>
              <a:tr h="2356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U328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Capture-recapture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1157578"/>
                  </a:ext>
                </a:extLst>
              </a:tr>
              <a:tr h="2356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U328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Capture-recapture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2563478"/>
                  </a:ext>
                </a:extLst>
              </a:tr>
              <a:tr h="45603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U385,U523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Pythagoras' theorem in 2D, Finding the surface area of cones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5865799"/>
                  </a:ext>
                </a:extLst>
              </a:tr>
              <a:tr h="2356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Solving simultaneous equations involving quadratics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0642634"/>
                  </a:ext>
                </a:extLst>
              </a:tr>
              <a:tr h="23569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U487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Reflecting graphs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792679"/>
                  </a:ext>
                </a:extLst>
              </a:tr>
              <a:tr h="23380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Translating graphs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5042327"/>
                  </a:ext>
                </a:extLst>
              </a:tr>
              <a:tr h="45603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U611,U882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Distances from velocity-time graphs, Estimate areas under non-linear graphs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3574140"/>
                  </a:ext>
                </a:extLst>
              </a:tr>
              <a:tr h="45603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the turning point of a quadratic graph by completing the square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17364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E2DED04-AFEB-A7E1-EA2E-43278C7B9C00}"/>
              </a:ext>
            </a:extLst>
          </p:cNvPr>
          <p:cNvSpPr txBox="1"/>
          <p:nvPr/>
        </p:nvSpPr>
        <p:spPr>
          <a:xfrm>
            <a:off x="88900" y="0"/>
            <a:ext cx="4194917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+mn-lt"/>
              </a:rPr>
              <a:t>Y11 PPE1- Higher Paper 3</a:t>
            </a:r>
          </a:p>
          <a:p>
            <a:endParaRPr lang="en-GB" sz="2000" b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8" name="Picture 4" descr="White calculator 8 icon - Free white calculator icons">
            <a:extLst>
              <a:ext uri="{FF2B5EF4-FFF2-40B4-BE49-F238E27FC236}">
                <a16:creationId xmlns:a16="http://schemas.microsoft.com/office/drawing/2014/main" id="{08E483CD-62E5-9DC7-081F-9ADAF5097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3373" y="0"/>
            <a:ext cx="448391" cy="44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857407"/>
      </p:ext>
    </p:extLst>
  </p:cSld>
  <p:clrMapOvr>
    <a:masterClrMapping/>
  </p:clrMapOvr>
</p:sld>
</file>

<file path=ppt/theme/theme1.xml><?xml version="1.0" encoding="utf-8"?>
<a:theme xmlns:a="http://schemas.openxmlformats.org/drawingml/2006/main" name="Poltair Maths 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3291A81FCAFD4D90AF5E0BDF858BB9" ma:contentTypeVersion="13" ma:contentTypeDescription="Create a new document." ma:contentTypeScope="" ma:versionID="9c568d730cd08209fa5910f96aa95c3a">
  <xsd:schema xmlns:xsd="http://www.w3.org/2001/XMLSchema" xmlns:xs="http://www.w3.org/2001/XMLSchema" xmlns:p="http://schemas.microsoft.com/office/2006/metadata/properties" xmlns:ns2="d1504e58-d381-4122-8427-e2b13f25278f" xmlns:ns3="85e7eccc-5c5d-4d20-a993-369e94eda9f7" targetNamespace="http://schemas.microsoft.com/office/2006/metadata/properties" ma:root="true" ma:fieldsID="b4e5026623e1e88f21491712069537ae" ns2:_="" ns3:_="">
    <xsd:import namespace="d1504e58-d381-4122-8427-e2b13f25278f"/>
    <xsd:import namespace="85e7eccc-5c5d-4d20-a993-369e94eda9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504e58-d381-4122-8427-e2b13f2527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67f9f99-a614-4fe7-aeb1-3aadb74ac6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7eccc-5c5d-4d20-a993-369e94eda9f7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bf9cf50-2ece-44e8-9fd3-a1d626611281}" ma:internalName="TaxCatchAll" ma:showField="CatchAllData" ma:web="85e7eccc-5c5d-4d20-a993-369e94eda9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e7eccc-5c5d-4d20-a993-369e94eda9f7" xsi:nil="true"/>
    <lcf76f155ced4ddcb4097134ff3c332f xmlns="d1504e58-d381-4122-8427-e2b13f25278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CD00A01-CE09-42E4-B4FB-DED7A355F7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74217A-A973-435B-AD83-D829A99A50A3}">
  <ds:schemaRefs>
    <ds:schemaRef ds:uri="85e7eccc-5c5d-4d20-a993-369e94eda9f7"/>
    <ds:schemaRef ds:uri="d1504e58-d381-4122-8427-e2b13f25278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083DE30-D60B-42FF-94EA-5B1D0C41598D}">
  <ds:schemaRefs>
    <ds:schemaRef ds:uri="2e6db562-d6fd-4cb8-9d76-b515d2e8b285"/>
    <ds:schemaRef ds:uri="85e7eccc-5c5d-4d20-a993-369e94eda9f7"/>
    <ds:schemaRef ds:uri="9066c25b-41b5-497b-b54c-9e02201fb816"/>
    <ds:schemaRef ds:uri="d1504e58-d381-4122-8427-e2b13f25278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875</Words>
  <Application>Microsoft Office PowerPoint</Application>
  <PresentationFormat>A4 Paper (210x297 mm)</PresentationFormat>
  <Paragraphs>210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Century Gothic</vt:lpstr>
      <vt:lpstr>Poltair Maths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Lawrence</dc:creator>
  <cp:lastModifiedBy>L Pascoe</cp:lastModifiedBy>
  <cp:revision>2</cp:revision>
  <cp:lastPrinted>2024-02-20T09:35:55Z</cp:lastPrinted>
  <dcterms:modified xsi:type="dcterms:W3CDTF">2025-01-30T14:09:57Z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0x010100023291A81FCAFD4D90AF5E0BDF858BB9</vt:lpwstr>
  </property>
  <property fmtid="{D5CDD505-2E9C-101B-9397-08002B2CF9AE}" pid="3" name="MediaServiceImageTags">
    <vt:lpwstr/>
  </property>
  <property fmtid="{D5CDD505-2E9C-101B-9397-08002B2CF9AE}" pid="4" name="_ExtendedDescription">
    <vt:lpwstr/>
  </property>
</Properties>
</file>